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officeDocument/2006/relationships/officeDocument" Target="ppt/presentation.xml" Id="rId1" /><Relationship Type="http://schemas.openxmlformats.org/officeDocument/2006/relationships/extended-properties" Target="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EA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2" autoAdjust="0"/>
    <p:restoredTop sz="74449" autoAdjust="0"/>
  </p:normalViewPr>
  <p:slideViewPr>
    <p:cSldViewPr snapToGrid="0">
      <p:cViewPr varScale="1">
        <p:scale>
          <a:sx n="62" d="100"/>
          <a:sy n="62" d="100"/>
        </p:scale>
        <p:origin x="86" y="6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2" d="100"/>
          <a:sy n="42" d="100"/>
        </p:scale>
        <p:origin x="2818" y="43"/>
      </p:cViewPr>
      <p:guideLst/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6.xml" Id="rId8" /><Relationship Type="http://schemas.openxmlformats.org/officeDocument/2006/relationships/viewProps" Target="viewProps.xml" Id="rId13" /><Relationship Type="http://schemas.openxmlformats.org/officeDocument/2006/relationships/slide" Target="slides/slide1.xml" Id="rId3" /><Relationship Type="http://schemas.openxmlformats.org/officeDocument/2006/relationships/slide" Target="slides/slide5.xml" Id="rId7" /><Relationship Type="http://schemas.openxmlformats.org/officeDocument/2006/relationships/presProps" Target="presProps.xml" Id="rId12" /><Relationship Type="http://schemas.openxmlformats.org/officeDocument/2006/relationships/slideMaster" Target="slideMasters/slideMaster1.xml" Id="rId1" /><Relationship Type="http://schemas.openxmlformats.org/officeDocument/2006/relationships/slide" Target="slides/slide4.xml" Id="rId6" /><Relationship Type="http://schemas.openxmlformats.org/officeDocument/2006/relationships/handoutMaster" Target="handoutMasters/handoutMaster1.xml" Id="rId11" /><Relationship Type="http://schemas.openxmlformats.org/officeDocument/2006/relationships/slide" Target="slides/slide3.xml" Id="rId5" /><Relationship Type="http://schemas.openxmlformats.org/officeDocument/2006/relationships/tableStyles" Target="tableStyles.xml" Id="rId15" /><Relationship Type="http://schemas.openxmlformats.org/officeDocument/2006/relationships/notesMaster" Target="notesMasters/notesMaster1.xml" Id="rId10" /><Relationship Type="http://schemas.openxmlformats.org/officeDocument/2006/relationships/slide" Target="slides/slide2.xml" Id="rId4" /><Relationship Type="http://schemas.openxmlformats.org/officeDocument/2006/relationships/slide" Target="slides/slide7.xml" Id="rId9" /><Relationship Type="http://schemas.openxmlformats.org/officeDocument/2006/relationships/theme" Target="theme/theme1.xml" Id="rId14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CEF86D2-2BBF-138B-BC8B-AF4DE116C9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3DA1D7-734B-4384-0DAA-7E712AF881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2EB5B-62B8-4021-9A10-7FEA4E67B4D8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D0281D-384E-BD67-D4DB-353512E2EC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0E5B62-2C83-5581-9528-86711CB00E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E90B2-BBC0-420E-9677-407B1AC618B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881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0F99A-D334-4BB7-82A1-252AF3DD4D5B}" type="datetimeFigureOut">
              <a:rPr lang="nb-NO" smtClean="0"/>
              <a:t>07.10.2025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 dirty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B3969-304F-4D8A-A891-E74E4E4B3241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4439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B3969-304F-4D8A-A891-E74E4E4B3241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59032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2CC152-CB87-5ED8-6FCB-624873A36EC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67631" y="1187543"/>
            <a:ext cx="8893394" cy="2387600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D77E0DC-02A8-14FD-8B5B-BBA4DC6CB2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67631" y="3575143"/>
            <a:ext cx="8893394" cy="1655762"/>
          </a:xfrm>
          <a:prstGeom prst="rect">
            <a:avLst/>
          </a:prstGeom>
        </p:spPr>
        <p:txBody>
          <a:bodyPr lIns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BC48874-396E-C09B-A123-F801D5223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76457" y="105314"/>
            <a:ext cx="2743200" cy="365125"/>
          </a:xfrm>
          <a:prstGeom prst="rect">
            <a:avLst/>
          </a:prstGeom>
        </p:spPr>
        <p:txBody>
          <a:bodyPr/>
          <a:lstStyle/>
          <a:p>
            <a:fld id="{28ABD666-16FA-4CFD-9EA1-4F1A0A6EBCCB}" type="datetime3">
              <a:rPr lang="en-US" smtClean="0"/>
              <a:t>7 October 2025</a:t>
            </a:fld>
            <a:endParaRPr lang="en-US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883C81D-A7DE-6BC7-9A83-42C1A952C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67631" y="105314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Optional title/Keynotes by a Schjødt associate</a:t>
            </a:r>
          </a:p>
        </p:txBody>
      </p:sp>
      <p:pic>
        <p:nvPicPr>
          <p:cNvPr id="7" name="Bilde 9">
            <a:extLst>
              <a:ext uri="{FF2B5EF4-FFF2-40B4-BE49-F238E27FC236}">
                <a16:creationId xmlns:a16="http://schemas.microsoft.com/office/drawing/2014/main" id="{5E4BE7D0-B394-45B4-C238-1512D1BEC7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574198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g picture - 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2">
            <a:extLst>
              <a:ext uri="{FF2B5EF4-FFF2-40B4-BE49-F238E27FC236}">
                <a16:creationId xmlns:a16="http://schemas.microsoft.com/office/drawing/2014/main" id="{29D6F3E7-D171-EACE-E308-1F954953B11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-1"/>
            <a:ext cx="12191999" cy="6858001"/>
          </a:xfrm>
          <a:prstGeom prst="rect">
            <a:avLst/>
          </a:prstGeom>
        </p:spPr>
        <p:txBody>
          <a:bodyPr tIns="1296000" rIns="0" anchor="ctr" anchorCtr="0"/>
          <a:lstStyle>
            <a:lvl1pPr marL="84600" indent="0" algn="ctr">
              <a:buFontTx/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917E90-2CE3-F8D2-ECDC-6864A57B93F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 sz="900"/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FB89CED-A45F-F145-3920-2F7003C602F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9456" y="146304"/>
            <a:ext cx="630936" cy="32004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84600" indent="0">
              <a:buFontTx/>
              <a:buNone/>
              <a:defRPr sz="800"/>
            </a:lvl1pPr>
          </a:lstStyle>
          <a:p>
            <a:pPr lvl="0"/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1445087"/>
      </p:ext>
    </p:extLst>
  </p:cSld>
  <p:clrMapOvr>
    <a:masterClrMapping/>
  </p:clrMapOvr>
</p:sldLayout>
</file>

<file path=ppt/slideLayouts/slideLayout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g picture - l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2">
            <a:extLst>
              <a:ext uri="{FF2B5EF4-FFF2-40B4-BE49-F238E27FC236}">
                <a16:creationId xmlns:a16="http://schemas.microsoft.com/office/drawing/2014/main" id="{29D6F3E7-D171-EACE-E308-1F954953B11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-1"/>
            <a:ext cx="12191999" cy="6858001"/>
          </a:xfrm>
          <a:prstGeom prst="rect">
            <a:avLst/>
          </a:prstGeom>
        </p:spPr>
        <p:txBody>
          <a:bodyPr tIns="1296000" rIns="0" anchor="ctr" anchorCtr="0"/>
          <a:lstStyle>
            <a:lvl1pPr marL="84600" indent="0" algn="ctr">
              <a:buFontTx/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AFFCEE-322A-EEF5-005A-9001B696B4A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 sz="900"/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86348824-D561-F117-678C-F3140F9D51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61674" y="204952"/>
            <a:ext cx="542368" cy="18865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84600" indent="0">
              <a:buFontTx/>
              <a:buNone/>
              <a:defRPr sz="800"/>
            </a:lvl1pPr>
          </a:lstStyle>
          <a:p>
            <a:pPr lvl="0"/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9920484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ub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4CD69F88-1D35-F5EA-B312-B1C9A7F41538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855519" y="2016525"/>
            <a:ext cx="9462452" cy="3801569"/>
          </a:xfrm>
          <a:prstGeom prst="rect">
            <a:avLst/>
          </a:prstGeom>
        </p:spPr>
        <p:txBody>
          <a:bodyPr/>
          <a:lstStyle>
            <a:lvl1pPr marL="357188" indent="-271463">
              <a:defRPr sz="2000"/>
            </a:lvl1pPr>
            <a:lvl2pPr marL="804863" indent="-261938">
              <a:buFont typeface="Arial" panose="020B0604020202020204" pitchFamily="34" charset="0"/>
              <a:buChar char="­"/>
              <a:defRPr sz="1800"/>
            </a:lvl2pPr>
            <a:lvl3pPr marL="1254125" indent="-254000">
              <a:buFont typeface="Arial" panose="020B0604020202020204" pitchFamily="34" charset="0"/>
              <a:buChar char="­"/>
              <a:defRPr sz="1800"/>
            </a:lvl3pPr>
            <a:lvl4pPr marL="1701800" indent="-244475">
              <a:buFont typeface="Arial" panose="020B0604020202020204" pitchFamily="34" charset="0"/>
              <a:buChar char="­"/>
              <a:defRPr sz="1800"/>
            </a:lvl4pPr>
            <a:lvl5pPr marL="2149475" indent="-234950">
              <a:buFont typeface="Arial" panose="020B0604020202020204" pitchFamily="34" charset="0"/>
              <a:buChar char="­"/>
              <a:defRPr sz="1800"/>
            </a:lvl5pPr>
          </a:lstStyle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539EB49-F4F9-254E-9785-442ED2E06FD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 sz="900"/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7" name="Bilde 9">
            <a:extLst>
              <a:ext uri="{FF2B5EF4-FFF2-40B4-BE49-F238E27FC236}">
                <a16:creationId xmlns:a16="http://schemas.microsoft.com/office/drawing/2014/main" id="{BFE1FF9D-F9BF-44D4-C78A-F27BCC3674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  <p:sp>
        <p:nvSpPr>
          <p:cNvPr id="8" name="Plassholder for tekst 2">
            <a:extLst>
              <a:ext uri="{FF2B5EF4-FFF2-40B4-BE49-F238E27FC236}">
                <a16:creationId xmlns:a16="http://schemas.microsoft.com/office/drawing/2014/main" id="{A277D3C6-0B2A-2981-FF81-6DCFC4523B2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855519" y="841756"/>
            <a:ext cx="9462452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</p:spTree>
    <p:extLst>
      <p:ext uri="{BB962C8B-B14F-4D97-AF65-F5344CB8AC3E}">
        <p14:creationId xmlns:p14="http://schemas.microsoft.com/office/powerpoint/2010/main" val="2772286338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4CD69F88-1D35-F5EA-B312-B1C9A7F41538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855519" y="1645919"/>
            <a:ext cx="4823578" cy="4685033"/>
          </a:xfrm>
          <a:prstGeom prst="rect">
            <a:avLst/>
          </a:prstGeom>
        </p:spPr>
        <p:txBody>
          <a:bodyPr/>
          <a:lstStyle>
            <a:lvl1pPr marL="357188" indent="-271463">
              <a:defRPr sz="2000"/>
            </a:lvl1pPr>
            <a:lvl2pPr marL="804863" indent="-261938">
              <a:buFont typeface="Arial" panose="020B0604020202020204" pitchFamily="34" charset="0"/>
              <a:buChar char="­"/>
              <a:defRPr sz="1800"/>
            </a:lvl2pPr>
            <a:lvl3pPr marL="1254125" indent="-254000">
              <a:buFont typeface="Arial" panose="020B0604020202020204" pitchFamily="34" charset="0"/>
              <a:buChar char="­"/>
              <a:defRPr sz="1800"/>
            </a:lvl3pPr>
            <a:lvl4pPr marL="1701800" indent="-244475">
              <a:buFont typeface="Arial" panose="020B0604020202020204" pitchFamily="34" charset="0"/>
              <a:buChar char="­"/>
              <a:defRPr sz="1800"/>
            </a:lvl4pPr>
            <a:lvl5pPr marL="2149475" indent="-234950">
              <a:buFont typeface="Arial" panose="020B0604020202020204" pitchFamily="34" charset="0"/>
              <a:buChar char="­"/>
              <a:defRPr sz="1800"/>
            </a:lvl5pPr>
          </a:lstStyle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5C0A60F8-3194-37D2-1F5A-91972632931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 sz="900"/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5" name="Bilde 9">
            <a:extLst>
              <a:ext uri="{FF2B5EF4-FFF2-40B4-BE49-F238E27FC236}">
                <a16:creationId xmlns:a16="http://schemas.microsoft.com/office/drawing/2014/main" id="{9DD69F7F-68AE-F148-8977-4F62EF6D42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  <p:sp>
        <p:nvSpPr>
          <p:cNvPr id="7" name="Plassholder for tekst 2">
            <a:extLst>
              <a:ext uri="{FF2B5EF4-FFF2-40B4-BE49-F238E27FC236}">
                <a16:creationId xmlns:a16="http://schemas.microsoft.com/office/drawing/2014/main" id="{7FFF08B5-1D78-660C-3631-4A740DCACC6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855519" y="841756"/>
            <a:ext cx="9462452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  <p:sp>
        <p:nvSpPr>
          <p:cNvPr id="9" name="Plassholder for innhold 5">
            <a:extLst>
              <a:ext uri="{FF2B5EF4-FFF2-40B4-BE49-F238E27FC236}">
                <a16:creationId xmlns:a16="http://schemas.microsoft.com/office/drawing/2014/main" id="{8CD522BC-FA62-6A14-ADA5-AAF6A4A7F7E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000307" y="1645919"/>
            <a:ext cx="4317664" cy="4710431"/>
          </a:xfrm>
          <a:prstGeom prst="rect">
            <a:avLst/>
          </a:prstGeom>
        </p:spPr>
        <p:txBody>
          <a:bodyPr/>
          <a:lstStyle>
            <a:lvl1pPr marL="357188" indent="-271463">
              <a:defRPr sz="2000"/>
            </a:lvl1pPr>
            <a:lvl2pPr marL="804863" indent="-261938">
              <a:buFont typeface="Arial" panose="020B0604020202020204" pitchFamily="34" charset="0"/>
              <a:buChar char="­"/>
              <a:defRPr sz="1800"/>
            </a:lvl2pPr>
            <a:lvl3pPr marL="1254125" indent="-254000">
              <a:buFont typeface="Arial" panose="020B0604020202020204" pitchFamily="34" charset="0"/>
              <a:buChar char="­"/>
              <a:defRPr sz="1800"/>
            </a:lvl3pPr>
            <a:lvl4pPr marL="1701800" indent="-244475">
              <a:buFont typeface="Arial" panose="020B0604020202020204" pitchFamily="34" charset="0"/>
              <a:buChar char="­"/>
              <a:defRPr sz="1800"/>
            </a:lvl4pPr>
            <a:lvl5pPr marL="2149475" indent="-234950">
              <a:buFont typeface="Arial" panose="020B0604020202020204" pitchFamily="34" charset="0"/>
              <a:buChar char="­"/>
              <a:defRPr sz="1800"/>
            </a:lvl5pPr>
          </a:lstStyle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6433821"/>
      </p:ext>
    </p:extLst>
  </p:cSld>
  <p:clrMapOvr>
    <a:masterClrMapping/>
  </p:clrMapOvr>
</p:sldLayout>
</file>

<file path=ppt/slideLayouts/slideLayout14.xml><?xml version="1.0" encoding="utf-8"?>
<p:sldLayout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Chapter pag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9">
            <a:extLst>
              <a:ext uri="{FF2B5EF4-FFF2-40B4-BE49-F238E27FC236}">
                <a16:creationId xmlns:a16="http://schemas.microsoft.com/office/drawing/2014/main" id="{33AC2A85-F5BB-5F94-D053-54833D0D41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F75BC584-247A-1452-8AD3-88657CD69EC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855519" y="3124728"/>
            <a:ext cx="9456396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</p:spTree>
    <p:extLst>
      <p:ext uri="{BB962C8B-B14F-4D97-AF65-F5344CB8AC3E}">
        <p14:creationId xmlns:p14="http://schemas.microsoft.com/office/powerpoint/2010/main" val="4068377823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Chapter page - Pi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9">
            <a:extLst>
              <a:ext uri="{FF2B5EF4-FFF2-40B4-BE49-F238E27FC236}">
                <a16:creationId xmlns:a16="http://schemas.microsoft.com/office/drawing/2014/main" id="{33AC2A85-F5BB-5F94-D053-54833D0D41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F75BC584-247A-1452-8AD3-88657CD69EC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855519" y="3124728"/>
            <a:ext cx="9456396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</p:spTree>
    <p:extLst>
      <p:ext uri="{BB962C8B-B14F-4D97-AF65-F5344CB8AC3E}">
        <p14:creationId xmlns:p14="http://schemas.microsoft.com/office/powerpoint/2010/main" val="843643868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Chapter page - Gre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9">
            <a:extLst>
              <a:ext uri="{FF2B5EF4-FFF2-40B4-BE49-F238E27FC236}">
                <a16:creationId xmlns:a16="http://schemas.microsoft.com/office/drawing/2014/main" id="{33AC2A85-F5BB-5F94-D053-54833D0D41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F75BC584-247A-1452-8AD3-88657CD69EC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855519" y="3124728"/>
            <a:ext cx="9456396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</p:spTree>
    <p:extLst>
      <p:ext uri="{BB962C8B-B14F-4D97-AF65-F5344CB8AC3E}">
        <p14:creationId xmlns:p14="http://schemas.microsoft.com/office/powerpoint/2010/main" val="1563167246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tittel 1">
            <a:extLst>
              <a:ext uri="{FF2B5EF4-FFF2-40B4-BE49-F238E27FC236}">
                <a16:creationId xmlns:a16="http://schemas.microsoft.com/office/drawing/2014/main" id="{DC00636B-9073-AEDF-74B7-AB64BCBCEE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0572" y="1756156"/>
            <a:ext cx="1233057" cy="1664928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>
              <a:defRPr/>
            </a:lvl1pPr>
          </a:lstStyle>
          <a:p>
            <a:r>
              <a:rPr lang="en-US" dirty="0">
                <a:effectLst/>
                <a:latin typeface="Arial" panose="020B0604020202020204" pitchFamily="34" charset="0"/>
              </a:rPr>
              <a:t>Agenda</a:t>
            </a:r>
          </a:p>
        </p:txBody>
      </p:sp>
      <p:sp>
        <p:nvSpPr>
          <p:cNvPr id="16" name="Plassholder for tekst 11">
            <a:extLst>
              <a:ext uri="{FF2B5EF4-FFF2-40B4-BE49-F238E27FC236}">
                <a16:creationId xmlns:a16="http://schemas.microsoft.com/office/drawing/2014/main" id="{3DF3C46B-A2E5-5DD6-5A90-17E1F28CF00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5519" y="1756156"/>
            <a:ext cx="8708292" cy="4424208"/>
          </a:xfrm>
          <a:prstGeom prst="rect">
            <a:avLst/>
          </a:prstGeom>
        </p:spPr>
        <p:txBody>
          <a:bodyPr lIns="0" numCol="2">
            <a:normAutofit/>
          </a:bodyPr>
          <a:lstStyle>
            <a:lvl1pPr marL="361950" indent="-361950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  <a:defRPr sz="2000"/>
            </a:lvl1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to add text</a:t>
            </a:r>
          </a:p>
          <a:p>
            <a:pPr lvl="0"/>
            <a:endParaRPr lang="en-US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A95809F-A12A-C47F-76EF-6F26013A006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 sz="900"/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2" name="Bilde 9">
            <a:extLst>
              <a:ext uri="{FF2B5EF4-FFF2-40B4-BE49-F238E27FC236}">
                <a16:creationId xmlns:a16="http://schemas.microsoft.com/office/drawing/2014/main" id="{6E7EC05F-CF7A-AF1E-55E2-1965B10AA1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616691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ubtitel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tekst 11">
            <a:extLst>
              <a:ext uri="{FF2B5EF4-FFF2-40B4-BE49-F238E27FC236}">
                <a16:creationId xmlns:a16="http://schemas.microsoft.com/office/drawing/2014/main" id="{644BC5FC-8809-D25D-D925-653F0ED3FA7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5519" y="1908809"/>
            <a:ext cx="9468507" cy="4116541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34E53116-E36F-F95B-CBEF-B73B24C1CF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855519" y="841756"/>
            <a:ext cx="9468507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  <p:sp>
        <p:nvSpPr>
          <p:cNvPr id="3" name="Plassholder for lysbildenummer 5">
            <a:extLst>
              <a:ext uri="{FF2B5EF4-FFF2-40B4-BE49-F238E27FC236}">
                <a16:creationId xmlns:a16="http://schemas.microsoft.com/office/drawing/2014/main" id="{40D62F39-C1E2-AD53-435A-DD8E2BC539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6457" y="6356350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7" name="Bilde 9">
            <a:extLst>
              <a:ext uri="{FF2B5EF4-FFF2-40B4-BE49-F238E27FC236}">
                <a16:creationId xmlns:a16="http://schemas.microsoft.com/office/drawing/2014/main" id="{29278EC6-E454-30C9-126A-41597F6559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4546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>
          <p15:clr>
            <a:srgbClr val="FBAE40"/>
          </p15:clr>
        </p15:guide>
        <p15:guide id="2" pos="116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ubtitel,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tekst 11">
            <a:extLst>
              <a:ext uri="{FF2B5EF4-FFF2-40B4-BE49-F238E27FC236}">
                <a16:creationId xmlns:a16="http://schemas.microsoft.com/office/drawing/2014/main" id="{644BC5FC-8809-D25D-D925-653F0ED3FA7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5519" y="1908809"/>
            <a:ext cx="6735747" cy="4116541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34E53116-E36F-F95B-CBEF-B73B24C1CF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855519" y="841756"/>
            <a:ext cx="6735747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  <p:sp>
        <p:nvSpPr>
          <p:cNvPr id="3" name="Plassholder for lysbildenummer 5">
            <a:extLst>
              <a:ext uri="{FF2B5EF4-FFF2-40B4-BE49-F238E27FC236}">
                <a16:creationId xmlns:a16="http://schemas.microsoft.com/office/drawing/2014/main" id="{40D62F39-C1E2-AD53-435A-DD8E2BC539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6457" y="6356350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7" name="Bilde 9">
            <a:extLst>
              <a:ext uri="{FF2B5EF4-FFF2-40B4-BE49-F238E27FC236}">
                <a16:creationId xmlns:a16="http://schemas.microsoft.com/office/drawing/2014/main" id="{29278EC6-E454-30C9-126A-41597F6559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  <p:sp>
        <p:nvSpPr>
          <p:cNvPr id="2" name="Plassholder for bilde 12">
            <a:extLst>
              <a:ext uri="{FF2B5EF4-FFF2-40B4-BE49-F238E27FC236}">
                <a16:creationId xmlns:a16="http://schemas.microsoft.com/office/drawing/2014/main" id="{4816458E-5942-9A6F-A1CA-3CF25CE832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396079" y="832650"/>
            <a:ext cx="2623578" cy="1808192"/>
          </a:xfrm>
          <a:prstGeom prst="rect">
            <a:avLst/>
          </a:prstGeom>
        </p:spPr>
        <p:txBody>
          <a:bodyPr/>
          <a:lstStyle>
            <a:lvl1pPr marL="84600" indent="0">
              <a:buFontTx/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9814132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>
          <p15:clr>
            <a:srgbClr val="FBAE40"/>
          </p15:clr>
        </p15:guide>
        <p15:guide id="2" pos="116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ubtitels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tekst 2">
            <a:extLst>
              <a:ext uri="{FF2B5EF4-FFF2-40B4-BE49-F238E27FC236}">
                <a16:creationId xmlns:a16="http://schemas.microsoft.com/office/drawing/2014/main" id="{5A9C52A9-3351-8171-9C71-D45652E52DD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867631" y="1908809"/>
            <a:ext cx="9450340" cy="3972001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76301FD3-E1E1-45D5-EEDB-1E14B2F5BA6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z="900"/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6" name="Bilde 9">
            <a:extLst>
              <a:ext uri="{FF2B5EF4-FFF2-40B4-BE49-F238E27FC236}">
                <a16:creationId xmlns:a16="http://schemas.microsoft.com/office/drawing/2014/main" id="{B23F60B2-7480-6D4C-3A3A-6E2A644E53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  <p:sp>
        <p:nvSpPr>
          <p:cNvPr id="8" name="Plassholder for tekst 2">
            <a:extLst>
              <a:ext uri="{FF2B5EF4-FFF2-40B4-BE49-F238E27FC236}">
                <a16:creationId xmlns:a16="http://schemas.microsoft.com/office/drawing/2014/main" id="{FFBC3441-17EB-88A7-B55E-F0893481A193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855519" y="841756"/>
            <a:ext cx="9462452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</p:spTree>
    <p:extLst>
      <p:ext uri="{BB962C8B-B14F-4D97-AF65-F5344CB8AC3E}">
        <p14:creationId xmlns:p14="http://schemas.microsoft.com/office/powerpoint/2010/main" val="187811397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ubtitle,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tekst 11">
            <a:extLst>
              <a:ext uri="{FF2B5EF4-FFF2-40B4-BE49-F238E27FC236}">
                <a16:creationId xmlns:a16="http://schemas.microsoft.com/office/drawing/2014/main" id="{1CED1596-A601-996E-79AF-EF1D2DE2E59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55519" y="1756156"/>
            <a:ext cx="5405090" cy="4424208"/>
          </a:xfrm>
          <a:prstGeom prst="rect">
            <a:avLst/>
          </a:prstGeom>
        </p:spPr>
        <p:txBody>
          <a:bodyPr lIns="0" numCol="1"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add text</a:t>
            </a:r>
          </a:p>
          <a:p>
            <a:pPr lvl="0"/>
            <a:endParaRPr lang="en-US" dirty="0"/>
          </a:p>
        </p:txBody>
      </p:sp>
      <p:sp>
        <p:nvSpPr>
          <p:cNvPr id="13" name="Plassholder for bilde 12">
            <a:extLst>
              <a:ext uri="{FF2B5EF4-FFF2-40B4-BE49-F238E27FC236}">
                <a16:creationId xmlns:a16="http://schemas.microsoft.com/office/drawing/2014/main" id="{72FF60F4-4611-C283-33A7-F3837E823C8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472070" y="1756156"/>
            <a:ext cx="3845902" cy="4424208"/>
          </a:xfrm>
          <a:prstGeom prst="rect">
            <a:avLst/>
          </a:prstGeom>
        </p:spPr>
        <p:txBody>
          <a:bodyPr/>
          <a:lstStyle>
            <a:lvl1pPr marL="84600" indent="0">
              <a:buFontTx/>
              <a:buNone/>
              <a:defRPr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D0C583E-F2A3-F816-A107-F0E21A6CB8F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900"/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2" name="Bilde 9">
            <a:extLst>
              <a:ext uri="{FF2B5EF4-FFF2-40B4-BE49-F238E27FC236}">
                <a16:creationId xmlns:a16="http://schemas.microsoft.com/office/drawing/2014/main" id="{083B7703-78E7-711D-B156-9E24404F5A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2BF1A152-D695-1BF0-FD5B-DE78ADB65E6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855519" y="841756"/>
            <a:ext cx="9462453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</p:spTree>
    <p:extLst>
      <p:ext uri="{BB962C8B-B14F-4D97-AF65-F5344CB8AC3E}">
        <p14:creationId xmlns:p14="http://schemas.microsoft.com/office/powerpoint/2010/main" val="3159231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ub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bilde 12">
            <a:extLst>
              <a:ext uri="{FF2B5EF4-FFF2-40B4-BE49-F238E27FC236}">
                <a16:creationId xmlns:a16="http://schemas.microsoft.com/office/drawing/2014/main" id="{72FF60F4-4611-C283-33A7-F3837E823C8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24245" y="1851026"/>
            <a:ext cx="4605837" cy="3978181"/>
          </a:xfrm>
          <a:prstGeom prst="rect">
            <a:avLst/>
          </a:prstGeom>
        </p:spPr>
        <p:txBody>
          <a:bodyPr/>
          <a:lstStyle>
            <a:lvl1pPr marL="84600" indent="0">
              <a:buFontTx/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2" name="Plassholder for bilde 12">
            <a:extLst>
              <a:ext uri="{FF2B5EF4-FFF2-40B4-BE49-F238E27FC236}">
                <a16:creationId xmlns:a16="http://schemas.microsoft.com/office/drawing/2014/main" id="{3D82843C-3923-D5A6-6925-E3A1ECF2CF9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855518" y="1839913"/>
            <a:ext cx="4605837" cy="3978181"/>
          </a:xfrm>
          <a:prstGeom prst="rect">
            <a:avLst/>
          </a:prstGeom>
        </p:spPr>
        <p:txBody>
          <a:bodyPr/>
          <a:lstStyle>
            <a:lvl1pPr marL="84600" indent="0">
              <a:buFontTx/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30C238D-27ED-9D7F-A721-FA7AEE9752F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z="900"/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3" name="Bilde 9">
            <a:extLst>
              <a:ext uri="{FF2B5EF4-FFF2-40B4-BE49-F238E27FC236}">
                <a16:creationId xmlns:a16="http://schemas.microsoft.com/office/drawing/2014/main" id="{9D364707-EFA9-EF22-0638-2D4515EFBA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  <p:sp>
        <p:nvSpPr>
          <p:cNvPr id="7" name="Plassholder for tekst 2">
            <a:extLst>
              <a:ext uri="{FF2B5EF4-FFF2-40B4-BE49-F238E27FC236}">
                <a16:creationId xmlns:a16="http://schemas.microsoft.com/office/drawing/2014/main" id="{4CEE4510-6FB1-9D29-F82F-08449B5831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855519" y="841756"/>
            <a:ext cx="9474563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</p:spTree>
    <p:extLst>
      <p:ext uri="{BB962C8B-B14F-4D97-AF65-F5344CB8AC3E}">
        <p14:creationId xmlns:p14="http://schemas.microsoft.com/office/powerpoint/2010/main" val="1022782894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ubtitle and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12">
            <a:extLst>
              <a:ext uri="{FF2B5EF4-FFF2-40B4-BE49-F238E27FC236}">
                <a16:creationId xmlns:a16="http://schemas.microsoft.com/office/drawing/2014/main" id="{1AD5452D-D6E6-C67F-48C9-831B99E1F3D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125560" y="1839913"/>
            <a:ext cx="3082318" cy="3978181"/>
          </a:xfrm>
          <a:prstGeom prst="rect">
            <a:avLst/>
          </a:prstGeom>
        </p:spPr>
        <p:txBody>
          <a:bodyPr/>
          <a:lstStyle>
            <a:lvl1pPr marL="84600" indent="0">
              <a:buFontTx/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5" name="Plassholder for bilde 12">
            <a:extLst>
              <a:ext uri="{FF2B5EF4-FFF2-40B4-BE49-F238E27FC236}">
                <a16:creationId xmlns:a16="http://schemas.microsoft.com/office/drawing/2014/main" id="{FFFFF870-97BF-BD63-9223-42E13132E47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403537" y="1839913"/>
            <a:ext cx="2914434" cy="3978181"/>
          </a:xfrm>
          <a:prstGeom prst="rect">
            <a:avLst/>
          </a:prstGeom>
        </p:spPr>
        <p:txBody>
          <a:bodyPr/>
          <a:lstStyle>
            <a:lvl1pPr marL="84600" indent="0">
              <a:buFontTx/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12" name="Plassholder for bilde 12">
            <a:extLst>
              <a:ext uri="{FF2B5EF4-FFF2-40B4-BE49-F238E27FC236}">
                <a16:creationId xmlns:a16="http://schemas.microsoft.com/office/drawing/2014/main" id="{29D6F3E7-D171-EACE-E308-1F954953B11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859075" y="1839913"/>
            <a:ext cx="3082317" cy="3978181"/>
          </a:xfrm>
          <a:prstGeom prst="rect">
            <a:avLst/>
          </a:prstGeom>
        </p:spPr>
        <p:txBody>
          <a:bodyPr/>
          <a:lstStyle>
            <a:lvl1pPr marL="84600" indent="0">
              <a:buFontTx/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A1182E25-CA67-379F-9B28-BA366B25713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z="900"/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4" name="Bilde 9">
            <a:extLst>
              <a:ext uri="{FF2B5EF4-FFF2-40B4-BE49-F238E27FC236}">
                <a16:creationId xmlns:a16="http://schemas.microsoft.com/office/drawing/2014/main" id="{3E1A92F7-7DB2-94C3-C8B5-E292CF2109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DE0391C2-D05D-75F7-1A83-099BB12BF89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855519" y="841756"/>
            <a:ext cx="9462452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</p:spTree>
    <p:extLst>
      <p:ext uri="{BB962C8B-B14F-4D97-AF65-F5344CB8AC3E}">
        <p14:creationId xmlns:p14="http://schemas.microsoft.com/office/powerpoint/2010/main" val="540989847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ub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12">
            <a:extLst>
              <a:ext uri="{FF2B5EF4-FFF2-40B4-BE49-F238E27FC236}">
                <a16:creationId xmlns:a16="http://schemas.microsoft.com/office/drawing/2014/main" id="{3D82843C-3923-D5A6-6925-E3A1ECF2CF9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855519" y="1839913"/>
            <a:ext cx="9456396" cy="4288384"/>
          </a:xfrm>
          <a:prstGeom prst="rect">
            <a:avLst/>
          </a:prstGeom>
        </p:spPr>
        <p:txBody>
          <a:bodyPr>
            <a:normAutofit/>
          </a:bodyPr>
          <a:lstStyle>
            <a:lvl1pPr marL="84600" indent="0">
              <a:buFontTx/>
              <a:buNone/>
              <a:defRPr sz="2000"/>
            </a:lvl1pPr>
          </a:lstStyle>
          <a:p>
            <a:r>
              <a:rPr lang="en-US" noProof="0" dirty="0"/>
              <a:t>Picture</a:t>
            </a:r>
          </a:p>
        </p:txBody>
      </p:sp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F3DDB07A-73EC-0386-E839-E286E3777A2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 sz="900"/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4" name="Bilde 9">
            <a:extLst>
              <a:ext uri="{FF2B5EF4-FFF2-40B4-BE49-F238E27FC236}">
                <a16:creationId xmlns:a16="http://schemas.microsoft.com/office/drawing/2014/main" id="{33AC2A85-F5BB-5F94-D053-54833D0D41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45426"/>
            <a:ext cx="633600" cy="316800"/>
          </a:xfrm>
          <a:prstGeom prst="rect">
            <a:avLst/>
          </a:prstGeom>
        </p:spPr>
      </p:pic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F75BC584-247A-1452-8AD3-88657CD69EC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855519" y="841756"/>
            <a:ext cx="9456396" cy="804163"/>
          </a:xfrm>
          <a:prstGeom prst="rect">
            <a:avLst/>
          </a:prstGeom>
        </p:spPr>
        <p:txBody>
          <a:bodyPr lIns="0" anchor="t" anchorCtr="0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subtitle </a:t>
            </a:r>
          </a:p>
        </p:txBody>
      </p:sp>
    </p:spTree>
    <p:extLst>
      <p:ext uri="{BB962C8B-B14F-4D97-AF65-F5344CB8AC3E}">
        <p14:creationId xmlns:p14="http://schemas.microsoft.com/office/powerpoint/2010/main" val="3501220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D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D8D2AAD-A5B7-0625-C637-CED7B89A2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67632" y="1760411"/>
            <a:ext cx="10073796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2848A77-BF9F-1ACE-5C08-46FB94B54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76457" y="10531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B6230-C1F1-40CB-B64E-263BAFCD33D3}" type="datetime3">
              <a:rPr lang="en-US" smtClean="0"/>
              <a:t>7 October 2025</a:t>
            </a:fld>
            <a:endParaRPr lang="en-US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DF26AC4-32C7-B702-2EFC-2728D0823D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67631" y="105314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 spc="20" baseline="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Optional title/Keynotes by a Schjødt associate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91B5C70-C8ED-226A-A4C9-914317107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6457" y="6356350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fld id="{F4087959-CA81-41BA-859A-20FFC4050F05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2570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700" r:id="rId4"/>
    <p:sldLayoutId id="2147483662" r:id="rId5"/>
    <p:sldLayoutId id="2147483653" r:id="rId6"/>
    <p:sldLayoutId id="2147483665" r:id="rId7"/>
    <p:sldLayoutId id="2147483664" r:id="rId8"/>
    <p:sldLayoutId id="2147483666" r:id="rId9"/>
    <p:sldLayoutId id="2147483667" r:id="rId10"/>
    <p:sldLayoutId id="2147483690" r:id="rId11"/>
    <p:sldLayoutId id="2147483668" r:id="rId12"/>
    <p:sldLayoutId id="2147483689" r:id="rId13"/>
    <p:sldLayoutId id="2147483697" r:id="rId14"/>
    <p:sldLayoutId id="2147483698" r:id="rId15"/>
    <p:sldLayoutId id="2147483699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 spc="0" baseline="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28600" indent="-144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200" kern="1200" spc="20" baseline="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144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200" kern="1200" spc="20" baseline="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144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200" kern="1200" spc="20" baseline="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144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200" kern="1200" spc="20" baseline="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144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200" kern="1200" spc="20" baseline="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444257A7-875A-EFD7-5184-E205CB583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4663" y="1187543"/>
            <a:ext cx="8893394" cy="2387600"/>
          </a:xfrm>
        </p:spPr>
        <p:txBody>
          <a:bodyPr/>
          <a:lstStyle/>
          <a:p>
            <a:r>
              <a:rPr lang="nb-NO" dirty="0"/>
              <a:t>Taushetens pris</a:t>
            </a:r>
          </a:p>
        </p:txBody>
      </p:sp>
      <p:sp>
        <p:nvSpPr>
          <p:cNvPr id="3" name="Subtitle 2" descr="" title="">
            <a:extLst>
              <a:ext uri="{FF2B5EF4-FFF2-40B4-BE49-F238E27FC236}">
                <a16:creationId xmlns:a16="http://schemas.microsoft.com/office/drawing/2014/main" id="{5F9F8212-911F-8D15-AA2D-829DED00BC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Advokatforeningen – 7. oktober 2025</a:t>
            </a:r>
          </a:p>
        </p:txBody>
      </p:sp>
      <p:sp>
        <p:nvSpPr>
          <p:cNvPr id="6" name="Slide Number Placeholder 5" descr="" title="">
            <a:extLst>
              <a:ext uri="{FF2B5EF4-FFF2-40B4-BE49-F238E27FC236}">
                <a16:creationId xmlns:a16="http://schemas.microsoft.com/office/drawing/2014/main" id="{D5224BA8-DE89-44BD-E4CC-267D76714A4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76457" y="6356350"/>
            <a:ext cx="2743200" cy="365125"/>
          </a:xfrm>
        </p:spPr>
        <p:txBody>
          <a:bodyPr/>
          <a:lstStyle/>
          <a:p>
            <a:fld id="{F4087959-CA81-41BA-859A-20FFC4050F05}" type="slidenum">
              <a:rPr lang="nb-NO" smtClean="0"/>
              <a:pPr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65718463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tekst 7" descr="" title="">
            <a:extLst>
              <a:ext uri="{FF2B5EF4-FFF2-40B4-BE49-F238E27FC236}">
                <a16:creationId xmlns:a16="http://schemas.microsoft.com/office/drawing/2014/main" id="{91CF223E-F4E2-3B2C-3998-1F69F5BCF0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b="1" dirty="0"/>
              <a:t>Taushet som bevis – utfordringer</a:t>
            </a:r>
          </a:p>
          <a:p>
            <a:pPr lvl="2">
              <a:lnSpc>
                <a:spcPct val="150000"/>
              </a:lnSpc>
            </a:pPr>
            <a:r>
              <a:rPr lang="nb-NO" sz="2000" dirty="0"/>
              <a:t>Taushet som bevisdata</a:t>
            </a:r>
          </a:p>
          <a:p>
            <a:pPr lvl="2">
              <a:lnSpc>
                <a:spcPct val="150000"/>
              </a:lnSpc>
            </a:pPr>
            <a:r>
              <a:rPr lang="nb-NO" sz="2000" dirty="0"/>
              <a:t>Føring av taushet som bevis</a:t>
            </a:r>
          </a:p>
          <a:p>
            <a:pPr marL="1028700" lvl="1" indent="-342900">
              <a:lnSpc>
                <a:spcPct val="150000"/>
              </a:lnSpc>
            </a:pPr>
            <a:endParaRPr lang="nb-NO" sz="2000" b="1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b="1" dirty="0"/>
              <a:t>Negative slutninger ("</a:t>
            </a:r>
            <a:r>
              <a:rPr lang="nb-NO" b="1" dirty="0" err="1"/>
              <a:t>Adverse</a:t>
            </a:r>
            <a:r>
              <a:rPr lang="nb-NO" b="1" dirty="0"/>
              <a:t> </a:t>
            </a:r>
            <a:r>
              <a:rPr lang="nb-NO" b="1" dirty="0" err="1"/>
              <a:t>inference</a:t>
            </a:r>
            <a:r>
              <a:rPr lang="nb-NO" b="1" dirty="0"/>
              <a:t>")</a:t>
            </a:r>
          </a:p>
          <a:p>
            <a:pPr lvl="2">
              <a:lnSpc>
                <a:spcPct val="150000"/>
              </a:lnSpc>
            </a:pPr>
            <a:r>
              <a:rPr lang="nb-NO" sz="2000" dirty="0"/>
              <a:t>Straffeskyld</a:t>
            </a:r>
          </a:p>
          <a:p>
            <a:pPr lvl="2">
              <a:lnSpc>
                <a:spcPct val="150000"/>
              </a:lnSpc>
            </a:pPr>
            <a:r>
              <a:rPr lang="nb-NO" sz="2000" dirty="0"/>
              <a:t>Troverdighet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Plassholder for tekst 4" descr="" title="">
            <a:extLst>
              <a:ext uri="{FF2B5EF4-FFF2-40B4-BE49-F238E27FC236}">
                <a16:creationId xmlns:a16="http://schemas.microsoft.com/office/drawing/2014/main" id="{8336ED12-B29F-EFD1-E33C-4840F856B1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b-NO" b="1" cap="all" dirty="0"/>
              <a:t>Struktur og innfallsvinkel</a:t>
            </a:r>
          </a:p>
        </p:txBody>
      </p:sp>
      <p:sp>
        <p:nvSpPr>
          <p:cNvPr id="6" name="Slide Number Placeholder 5" descr="" title="">
            <a:extLst>
              <a:ext uri="{FF2B5EF4-FFF2-40B4-BE49-F238E27FC236}">
                <a16:creationId xmlns:a16="http://schemas.microsoft.com/office/drawing/2014/main" id="{B1707FD4-C1DA-9F0C-ED9E-8BD2A8998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087959-CA81-41BA-859A-20FFC4050F05}" type="slidenum">
              <a:rPr lang="nb-NO" smtClean="0"/>
              <a:pPr/>
              <a:t>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56539031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 descr="" title="">
            <a:extLst>
              <a:ext uri="{FF2B5EF4-FFF2-40B4-BE49-F238E27FC236}">
                <a16:creationId xmlns:a16="http://schemas.microsoft.com/office/drawing/2014/main" id="{5EE63690-7D4F-6D2C-7AB4-219290F3BB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indent="-144000">
              <a:lnSpc>
                <a:spcPct val="150000"/>
              </a:lnSpc>
            </a:pPr>
            <a:r>
              <a:rPr lang="nb-NO" dirty="0"/>
              <a:t>1) Bevisavskjæring</a:t>
            </a:r>
          </a:p>
          <a:p>
            <a:pPr>
              <a:lnSpc>
                <a:spcPct val="150000"/>
              </a:lnSpc>
            </a:pPr>
            <a:r>
              <a:rPr lang="nb-NO" dirty="0"/>
              <a:t>2) Bevisvurdering</a:t>
            </a:r>
          </a:p>
          <a:p>
            <a:pPr>
              <a:lnSpc>
                <a:spcPct val="150000"/>
              </a:lnSpc>
            </a:pPr>
            <a:r>
              <a:rPr lang="nb-NO" dirty="0"/>
              <a:t>3) Helhetsvurderingen av om saken er rettferdig</a:t>
            </a:r>
          </a:p>
          <a:p>
            <a:pPr>
              <a:lnSpc>
                <a:spcPct val="150000"/>
              </a:lnSpc>
            </a:pPr>
            <a:endParaRPr lang="nb-NO" dirty="0"/>
          </a:p>
          <a:p>
            <a:pPr>
              <a:lnSpc>
                <a:spcPct val="150000"/>
              </a:lnSpc>
            </a:pPr>
            <a:r>
              <a:rPr lang="nb-NO" b="1" dirty="0"/>
              <a:t>Oppgavens struktur:</a:t>
            </a:r>
          </a:p>
          <a:p>
            <a:pPr marL="999000" lvl="1" indent="-457200">
              <a:lnSpc>
                <a:spcPct val="150000"/>
              </a:lnSpc>
              <a:buAutoNum type="arabicParenR"/>
            </a:pPr>
            <a:r>
              <a:rPr lang="nb-NO" sz="2000" dirty="0"/>
              <a:t>Redegjørelse for vernet generelt</a:t>
            </a:r>
          </a:p>
          <a:p>
            <a:pPr marL="999000" lvl="1" indent="-457200">
              <a:lnSpc>
                <a:spcPct val="150000"/>
              </a:lnSpc>
              <a:buAutoNum type="arabicParenR"/>
            </a:pPr>
            <a:r>
              <a:rPr lang="nb-NO" sz="2000" dirty="0"/>
              <a:t>Situasjonen med klausulert informasjon</a:t>
            </a:r>
          </a:p>
          <a:p>
            <a:pPr>
              <a:lnSpc>
                <a:spcPct val="150000"/>
              </a:lnSpc>
            </a:pPr>
            <a:endParaRPr lang="nb-NO" b="1" dirty="0"/>
          </a:p>
        </p:txBody>
      </p:sp>
      <p:sp>
        <p:nvSpPr>
          <p:cNvPr id="3" name="Text Placeholder 2" descr="" title="">
            <a:extLst>
              <a:ext uri="{FF2B5EF4-FFF2-40B4-BE49-F238E27FC236}">
                <a16:creationId xmlns:a16="http://schemas.microsoft.com/office/drawing/2014/main" id="{9028C6D5-55FD-2950-6D1F-68BA4A2557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cap="all" dirty="0"/>
              <a:t>Relevante Normer og systematisering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18A1CD65-FDF7-D85F-BDB6-28378DC33C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087959-CA81-41BA-859A-20FFC4050F05}" type="slidenum">
              <a:rPr lang="nb-NO" smtClean="0"/>
              <a:pPr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51642277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 descr="" title="">
            <a:extLst>
              <a:ext uri="{FF2B5EF4-FFF2-40B4-BE49-F238E27FC236}">
                <a16:creationId xmlns:a16="http://schemas.microsoft.com/office/drawing/2014/main" id="{8AF2F93F-83A5-29C1-0422-10FEDE571B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55519" y="1899703"/>
            <a:ext cx="9468507" cy="4116541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b="1" dirty="0"/>
              <a:t>Krav om en prima </a:t>
            </a:r>
            <a:r>
              <a:rPr lang="nb-NO" b="1" dirty="0" err="1"/>
              <a:t>facie</a:t>
            </a:r>
            <a:r>
              <a:rPr lang="nb-NO" b="1" dirty="0"/>
              <a:t>-sak</a:t>
            </a:r>
          </a:p>
          <a:p>
            <a:pPr marL="1028700" lvl="1" indent="-342900">
              <a:lnSpc>
                <a:spcPct val="150000"/>
              </a:lnSpc>
            </a:pPr>
            <a:r>
              <a:rPr lang="nb-NO" sz="2000" dirty="0"/>
              <a:t>Vilkåret gjelder absolutt</a:t>
            </a:r>
          </a:p>
          <a:p>
            <a:pPr lvl="1" indent="0">
              <a:lnSpc>
                <a:spcPct val="150000"/>
              </a:lnSpc>
              <a:buNone/>
            </a:pPr>
            <a:endParaRPr lang="nb-NO" sz="20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b="1" dirty="0"/>
              <a:t>Prima </a:t>
            </a:r>
            <a:r>
              <a:rPr lang="nb-NO" b="1" dirty="0" err="1"/>
              <a:t>facie</a:t>
            </a:r>
            <a:r>
              <a:rPr lang="nb-NO" b="1" dirty="0"/>
              <a:t>-sak ved klausulert informasjon</a:t>
            </a:r>
          </a:p>
          <a:p>
            <a:pPr marL="1028700" lvl="1" indent="-342900">
              <a:lnSpc>
                <a:spcPct val="150000"/>
              </a:lnSpc>
            </a:pPr>
            <a:r>
              <a:rPr lang="nb-NO" sz="2000" dirty="0"/>
              <a:t>Et spørsmål om hva som kan tas med i domstolens grunnlag for å vurdere om det foreligger en prima </a:t>
            </a:r>
            <a:r>
              <a:rPr lang="nb-NO" sz="2000" dirty="0" err="1"/>
              <a:t>facie</a:t>
            </a:r>
            <a:r>
              <a:rPr lang="nb-NO" sz="2000" dirty="0"/>
              <a:t>-sak</a:t>
            </a:r>
          </a:p>
          <a:p>
            <a:pPr marL="1485900" lvl="2" indent="-342900">
              <a:lnSpc>
                <a:spcPct val="150000"/>
              </a:lnSpc>
            </a:pPr>
            <a:r>
              <a:rPr lang="nb-NO" sz="2000" dirty="0"/>
              <a:t>Bevisene som er synlige for mistenkte</a:t>
            </a:r>
          </a:p>
          <a:p>
            <a:pPr marL="1485900" lvl="2" indent="-342900">
              <a:lnSpc>
                <a:spcPct val="150000"/>
              </a:lnSpc>
            </a:pPr>
            <a:r>
              <a:rPr lang="nb-NO" sz="2000" dirty="0"/>
              <a:t>Situasjonen som sådan</a:t>
            </a:r>
          </a:p>
          <a:p>
            <a:pPr marL="1485900" lvl="2" indent="-342900">
              <a:lnSpc>
                <a:spcPct val="150000"/>
              </a:lnSpc>
            </a:pPr>
            <a:r>
              <a:rPr lang="nb-NO" sz="2000" dirty="0"/>
              <a:t>Bevisene som er skjult for mistenkte (klausulerte)</a:t>
            </a:r>
          </a:p>
          <a:p>
            <a:pPr marL="1485900" lvl="2" indent="-342900">
              <a:lnSpc>
                <a:spcPct val="150000"/>
              </a:lnSpc>
            </a:pPr>
            <a:endParaRPr lang="nb-NO" sz="2000" dirty="0"/>
          </a:p>
          <a:p>
            <a:pPr marL="1485900" lvl="2" indent="-342900">
              <a:lnSpc>
                <a:spcPct val="150000"/>
              </a:lnSpc>
            </a:pPr>
            <a:endParaRPr lang="nb-NO" sz="2000" b="1" dirty="0"/>
          </a:p>
          <a:p>
            <a:pPr>
              <a:lnSpc>
                <a:spcPct val="150000"/>
              </a:lnSpc>
            </a:pPr>
            <a:endParaRPr lang="nb-NO" dirty="0"/>
          </a:p>
        </p:txBody>
      </p:sp>
      <p:sp>
        <p:nvSpPr>
          <p:cNvPr id="3" name="Text Placeholder 2" descr="" title="">
            <a:extLst>
              <a:ext uri="{FF2B5EF4-FFF2-40B4-BE49-F238E27FC236}">
                <a16:creationId xmlns:a16="http://schemas.microsoft.com/office/drawing/2014/main" id="{57671DFC-FF49-405F-EFEE-1A38A6122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5519" y="841756"/>
            <a:ext cx="10844481" cy="804163"/>
          </a:xfrm>
        </p:spPr>
        <p:txBody>
          <a:bodyPr>
            <a:normAutofit lnSpcReduction="10000"/>
          </a:bodyPr>
          <a:lstStyle/>
          <a:p>
            <a:r>
              <a:rPr lang="nb-NO" b="1" cap="all" dirty="0"/>
              <a:t>Bevisavskjæring / </a:t>
            </a:r>
            <a:br>
              <a:rPr lang="nb-NO" b="1" cap="all" dirty="0"/>
            </a:br>
            <a:r>
              <a:rPr lang="nb-NO" b="1" cap="all" dirty="0"/>
              <a:t>absolutte skranker for negative slutninger</a:t>
            </a:r>
          </a:p>
          <a:p>
            <a:endParaRPr lang="nb-NO" dirty="0"/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4FAA8343-B48D-8D4A-3154-10C0E3852C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087959-CA81-41BA-859A-20FFC4050F05}" type="slidenum">
              <a:rPr lang="nb-NO" smtClean="0"/>
              <a:pPr/>
              <a:t>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9515883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 descr="" title="">
            <a:extLst>
              <a:ext uri="{FF2B5EF4-FFF2-40B4-BE49-F238E27FC236}">
                <a16:creationId xmlns:a16="http://schemas.microsoft.com/office/drawing/2014/main" id="{2B14762E-5EFF-650C-DDD2-A9897FF2A1C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nb-NO" dirty="0"/>
              <a:t>Avgjørelsen kan ikke være hovedsakelig basert på taushet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nb-NO" dirty="0"/>
              <a:t>Slutninger må være basert på sunn fornuft og belyse de øvrige bevisene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nb-NO" dirty="0"/>
              <a:t>Alternative forklaringer for taushet må utelukkes</a:t>
            </a:r>
          </a:p>
          <a:p>
            <a:pPr>
              <a:lnSpc>
                <a:spcPct val="200000"/>
              </a:lnSpc>
            </a:pPr>
            <a:endParaRPr lang="nb-NO" dirty="0"/>
          </a:p>
        </p:txBody>
      </p:sp>
      <p:sp>
        <p:nvSpPr>
          <p:cNvPr id="3" name="Text Placeholder 2" descr="" title="">
            <a:extLst>
              <a:ext uri="{FF2B5EF4-FFF2-40B4-BE49-F238E27FC236}">
                <a16:creationId xmlns:a16="http://schemas.microsoft.com/office/drawing/2014/main" id="{C645AE91-BCA3-EB14-6AE6-7DF7336709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cap="all" dirty="0"/>
              <a:t>Begrensninger i bevisvurderingen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061A1B33-CAD0-7D69-6390-3754F4F797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087959-CA81-41BA-859A-20FFC4050F05}" type="slidenum">
              <a:rPr lang="nb-NO" smtClean="0"/>
              <a:pPr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01953708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 descr="" title="">
            <a:extLst>
              <a:ext uri="{FF2B5EF4-FFF2-40B4-BE49-F238E27FC236}">
                <a16:creationId xmlns:a16="http://schemas.microsoft.com/office/drawing/2014/main" id="{A5918135-ACB8-F990-7CA4-CFBBDB958B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70350" indent="-514350">
              <a:lnSpc>
                <a:spcPct val="150000"/>
              </a:lnSpc>
              <a:buFont typeface="+mj-lt"/>
              <a:buAutoNum type="romanLcPeriod"/>
            </a:pPr>
            <a:r>
              <a:rPr lang="nb-NO" dirty="0"/>
              <a:t>situasjonen hvor tausheten oppstod, </a:t>
            </a:r>
          </a:p>
          <a:p>
            <a:pPr marL="514350" indent="-514350">
              <a:lnSpc>
                <a:spcPct val="150000"/>
              </a:lnSpc>
              <a:buFont typeface="+mj-lt"/>
              <a:buAutoNum type="romanLcPeriod"/>
            </a:pPr>
            <a:r>
              <a:rPr lang="nb-NO" dirty="0"/>
              <a:t>hvilken vekt de negative slutningene ble gitt, og </a:t>
            </a:r>
          </a:p>
          <a:p>
            <a:pPr marL="514350" indent="-514350">
              <a:lnSpc>
                <a:spcPct val="150000"/>
              </a:lnSpc>
              <a:buFont typeface="+mj-lt"/>
              <a:buAutoNum type="romanLcPeriod"/>
            </a:pPr>
            <a:r>
              <a:rPr lang="nb-NO" dirty="0"/>
              <a:t>graden av tvang mistenkte ble utsatt for. </a:t>
            </a:r>
          </a:p>
          <a:p>
            <a:pPr marL="514350" indent="-514350">
              <a:lnSpc>
                <a:spcPct val="150000"/>
              </a:lnSpc>
              <a:buFont typeface="+mj-lt"/>
              <a:buAutoNum type="romanLcPeriod"/>
            </a:pPr>
            <a:r>
              <a:rPr lang="nb-NO" dirty="0"/>
              <a:t>tilstrekkelige rettssikkerhetsgarantier («</a:t>
            </a:r>
            <a:r>
              <a:rPr lang="nb-NO" dirty="0" err="1"/>
              <a:t>adequate</a:t>
            </a:r>
            <a:r>
              <a:rPr lang="nb-NO" dirty="0"/>
              <a:t> </a:t>
            </a:r>
            <a:r>
              <a:rPr lang="nb-NO" dirty="0" err="1"/>
              <a:t>safeguards</a:t>
            </a:r>
            <a:r>
              <a:rPr lang="nb-NO" dirty="0"/>
              <a:t>») for å sikre at eventuelle negative slutninger ikke går lenger enn det EMK artikkel 6 tillater</a:t>
            </a:r>
          </a:p>
          <a:p>
            <a:endParaRPr lang="nb-NO" dirty="0"/>
          </a:p>
        </p:txBody>
      </p:sp>
      <p:sp>
        <p:nvSpPr>
          <p:cNvPr id="3" name="Text Placeholder 2" descr="" title="">
            <a:extLst>
              <a:ext uri="{FF2B5EF4-FFF2-40B4-BE49-F238E27FC236}">
                <a16:creationId xmlns:a16="http://schemas.microsoft.com/office/drawing/2014/main" id="{E4779120-7E9F-0AA8-EAFE-348BB16C1A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dirty="0"/>
              <a:t>Helhetsvurdering av situasjonen er rettferdig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6429197C-1CA3-3695-BB63-A5DBD51DE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087959-CA81-41BA-859A-20FFC4050F05}" type="slidenum">
              <a:rPr lang="nb-NO" smtClean="0"/>
              <a:pPr/>
              <a:t>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93608857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 descr="" title="">
            <a:extLst>
              <a:ext uri="{FF2B5EF4-FFF2-40B4-BE49-F238E27FC236}">
                <a16:creationId xmlns:a16="http://schemas.microsoft.com/office/drawing/2014/main" id="{AEB4D9E0-FD59-5000-D988-8D6A503EDE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Text Placeholder 2" descr="" title="">
            <a:extLst>
              <a:ext uri="{FF2B5EF4-FFF2-40B4-BE49-F238E27FC236}">
                <a16:creationId xmlns:a16="http://schemas.microsoft.com/office/drawing/2014/main" id="{B9DFBF3F-8E6E-3224-6959-AB383C750D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dirty="0"/>
              <a:t>Betydning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D5F8C7A6-2563-9D0F-2ADD-9E7DB72D6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087959-CA81-41BA-859A-20FFC4050F05}" type="slidenum">
              <a:rPr lang="nb-NO" smtClean="0"/>
              <a:pPr/>
              <a:t>7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37965914"/>
      </p:ext>
    </p:extLst>
  </p:cSld>
  <p:clrMapOvr>
    <a:masterClrMapping/>
  </p:clrMapOvr>
</p:sld>
</file>

<file path=ppt/theme/theme1.xml><?xml version="1.0" encoding="utf-8"?>
<a:theme xmlns:a="http://schemas.openxmlformats.org/drawingml/2006/main" name="Schjodt_dark">
  <a:themeElements>
    <a:clrScheme name="Schjødt">
      <a:dk1>
        <a:srgbClr val="28303B"/>
      </a:dk1>
      <a:lt1>
        <a:srgbClr val="EDF0F5"/>
      </a:lt1>
      <a:dk2>
        <a:srgbClr val="37272F"/>
      </a:dk2>
      <a:lt2>
        <a:srgbClr val="F5F1F2"/>
      </a:lt2>
      <a:accent1>
        <a:srgbClr val="89B3F5"/>
      </a:accent1>
      <a:accent2>
        <a:srgbClr val="89E89E"/>
      </a:accent2>
      <a:accent3>
        <a:srgbClr val="F5B678"/>
      </a:accent3>
      <a:accent4>
        <a:srgbClr val="ED7E89"/>
      </a:accent4>
      <a:accent5>
        <a:srgbClr val="B8B8B8"/>
      </a:accent5>
      <a:accent6>
        <a:srgbClr val="F3AA48"/>
      </a:accent6>
      <a:hlink>
        <a:srgbClr val="0563C1"/>
      </a:hlink>
      <a:folHlink>
        <a:srgbClr val="28303B"/>
      </a:folHlink>
    </a:clrScheme>
    <a:fontScheme name="Schjød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chjødt template.pptx" id="{58D0F4BA-2953-4506-8431-F2F45CBD9FD7}" vid="{F76AD7E1-590F-4DA5-977B-B4BBB2D95BAE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/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terms:created xsi:type="dcterms:W3CDTF">1899-12-31T23:00:00.0000000Z</dcterms:created>
  <dcterms:modified xsi:type="dcterms:W3CDTF">1899-12-31T23:00:00.0000000Z</dcterms:modified>
</coreProperties>
</file>